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handoutMasterIdLst>
    <p:handoutMasterId r:id="rId28"/>
  </p:handoutMasterIdLst>
  <p:sldIdLst>
    <p:sldId id="256" r:id="rId2"/>
    <p:sldId id="275" r:id="rId3"/>
    <p:sldId id="258" r:id="rId4"/>
    <p:sldId id="257" r:id="rId5"/>
    <p:sldId id="272" r:id="rId6"/>
    <p:sldId id="259" r:id="rId7"/>
    <p:sldId id="271" r:id="rId8"/>
    <p:sldId id="261" r:id="rId9"/>
    <p:sldId id="260" r:id="rId10"/>
    <p:sldId id="273" r:id="rId11"/>
    <p:sldId id="262" r:id="rId12"/>
    <p:sldId id="263" r:id="rId13"/>
    <p:sldId id="277" r:id="rId14"/>
    <p:sldId id="264" r:id="rId15"/>
    <p:sldId id="281" r:id="rId16"/>
    <p:sldId id="265" r:id="rId17"/>
    <p:sldId id="266" r:id="rId18"/>
    <p:sldId id="279" r:id="rId19"/>
    <p:sldId id="267" r:id="rId20"/>
    <p:sldId id="274" r:id="rId21"/>
    <p:sldId id="268" r:id="rId22"/>
    <p:sldId id="269" r:id="rId23"/>
    <p:sldId id="280" r:id="rId24"/>
    <p:sldId id="270" r:id="rId25"/>
    <p:sldId id="278" r:id="rId26"/>
    <p:sldId id="276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61" autoAdjust="0"/>
  </p:normalViewPr>
  <p:slideViewPr>
    <p:cSldViewPr>
      <p:cViewPr>
        <p:scale>
          <a:sx n="50" d="100"/>
          <a:sy n="50" d="100"/>
        </p:scale>
        <p:origin x="-1956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8CCCFD17-A324-4028-8F7F-3808A588E9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4885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82550" y="82550"/>
            <a:ext cx="8978900" cy="6540500"/>
            <a:chOff x="52" y="52"/>
            <a:chExt cx="5656" cy="4120"/>
          </a:xfrm>
        </p:grpSpPr>
        <p:grpSp>
          <p:nvGrpSpPr>
            <p:cNvPr id="13315" name="Group 3"/>
            <p:cNvGrpSpPr>
              <a:grpSpLocks/>
            </p:cNvGrpSpPr>
            <p:nvPr/>
          </p:nvGrpSpPr>
          <p:grpSpPr bwMode="auto">
            <a:xfrm>
              <a:off x="52" y="52"/>
              <a:ext cx="280" cy="4120"/>
              <a:chOff x="52" y="52"/>
              <a:chExt cx="280" cy="4120"/>
            </a:xfrm>
          </p:grpSpPr>
          <p:sp>
            <p:nvSpPr>
              <p:cNvPr id="13316" name="AutoShape 4"/>
              <p:cNvSpPr>
                <a:spLocks noChangeArrowheads="1"/>
              </p:cNvSpPr>
              <p:nvPr/>
            </p:nvSpPr>
            <p:spPr bwMode="auto">
              <a:xfrm>
                <a:off x="52" y="5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17" name="AutoShape 5"/>
              <p:cNvSpPr>
                <a:spLocks noChangeArrowheads="1"/>
              </p:cNvSpPr>
              <p:nvPr/>
            </p:nvSpPr>
            <p:spPr bwMode="auto">
              <a:xfrm>
                <a:off x="52" y="34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18" name="AutoShape 6"/>
              <p:cNvSpPr>
                <a:spLocks noChangeArrowheads="1"/>
              </p:cNvSpPr>
              <p:nvPr/>
            </p:nvSpPr>
            <p:spPr bwMode="auto">
              <a:xfrm>
                <a:off x="52" y="62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19" name="AutoShape 7"/>
              <p:cNvSpPr>
                <a:spLocks noChangeArrowheads="1"/>
              </p:cNvSpPr>
              <p:nvPr/>
            </p:nvSpPr>
            <p:spPr bwMode="auto">
              <a:xfrm>
                <a:off x="52" y="91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0" name="AutoShape 8"/>
              <p:cNvSpPr>
                <a:spLocks noChangeArrowheads="1"/>
              </p:cNvSpPr>
              <p:nvPr/>
            </p:nvSpPr>
            <p:spPr bwMode="auto">
              <a:xfrm>
                <a:off x="52" y="1204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1" name="AutoShape 9"/>
              <p:cNvSpPr>
                <a:spLocks noChangeArrowheads="1"/>
              </p:cNvSpPr>
              <p:nvPr/>
            </p:nvSpPr>
            <p:spPr bwMode="auto">
              <a:xfrm>
                <a:off x="52" y="149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2" name="AutoShape 10"/>
              <p:cNvSpPr>
                <a:spLocks noChangeArrowheads="1"/>
              </p:cNvSpPr>
              <p:nvPr/>
            </p:nvSpPr>
            <p:spPr bwMode="auto">
              <a:xfrm>
                <a:off x="52" y="178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3" name="AutoShape 11"/>
              <p:cNvSpPr>
                <a:spLocks noChangeArrowheads="1"/>
              </p:cNvSpPr>
              <p:nvPr/>
            </p:nvSpPr>
            <p:spPr bwMode="auto">
              <a:xfrm>
                <a:off x="52" y="206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4" name="AutoShape 12"/>
              <p:cNvSpPr>
                <a:spLocks noChangeArrowheads="1"/>
              </p:cNvSpPr>
              <p:nvPr/>
            </p:nvSpPr>
            <p:spPr bwMode="auto">
              <a:xfrm>
                <a:off x="52" y="235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5" name="AutoShape 13"/>
              <p:cNvSpPr>
                <a:spLocks noChangeArrowheads="1"/>
              </p:cNvSpPr>
              <p:nvPr/>
            </p:nvSpPr>
            <p:spPr bwMode="auto">
              <a:xfrm>
                <a:off x="52" y="2644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6" name="AutoShape 14"/>
              <p:cNvSpPr>
                <a:spLocks noChangeArrowheads="1"/>
              </p:cNvSpPr>
              <p:nvPr/>
            </p:nvSpPr>
            <p:spPr bwMode="auto">
              <a:xfrm>
                <a:off x="52" y="293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7" name="AutoShape 15"/>
              <p:cNvSpPr>
                <a:spLocks noChangeArrowheads="1"/>
              </p:cNvSpPr>
              <p:nvPr/>
            </p:nvSpPr>
            <p:spPr bwMode="auto">
              <a:xfrm>
                <a:off x="52" y="322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8" name="AutoShape 16"/>
              <p:cNvSpPr>
                <a:spLocks noChangeArrowheads="1"/>
              </p:cNvSpPr>
              <p:nvPr/>
            </p:nvSpPr>
            <p:spPr bwMode="auto">
              <a:xfrm>
                <a:off x="52" y="350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9" name="AutoShape 17"/>
              <p:cNvSpPr>
                <a:spLocks noChangeArrowheads="1"/>
              </p:cNvSpPr>
              <p:nvPr/>
            </p:nvSpPr>
            <p:spPr bwMode="auto">
              <a:xfrm>
                <a:off x="52" y="379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330" name="Group 18"/>
            <p:cNvGrpSpPr>
              <a:grpSpLocks/>
            </p:cNvGrpSpPr>
            <p:nvPr/>
          </p:nvGrpSpPr>
          <p:grpSpPr bwMode="auto">
            <a:xfrm>
              <a:off x="5428" y="52"/>
              <a:ext cx="280" cy="4120"/>
              <a:chOff x="5428" y="52"/>
              <a:chExt cx="280" cy="4120"/>
            </a:xfrm>
          </p:grpSpPr>
          <p:sp>
            <p:nvSpPr>
              <p:cNvPr id="13331" name="AutoShape 19"/>
              <p:cNvSpPr>
                <a:spLocks noChangeArrowheads="1"/>
              </p:cNvSpPr>
              <p:nvPr/>
            </p:nvSpPr>
            <p:spPr bwMode="auto">
              <a:xfrm>
                <a:off x="5428" y="5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2" name="AutoShape 20"/>
              <p:cNvSpPr>
                <a:spLocks noChangeArrowheads="1"/>
              </p:cNvSpPr>
              <p:nvPr/>
            </p:nvSpPr>
            <p:spPr bwMode="auto">
              <a:xfrm>
                <a:off x="5428" y="34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3" name="AutoShape 21"/>
              <p:cNvSpPr>
                <a:spLocks noChangeArrowheads="1"/>
              </p:cNvSpPr>
              <p:nvPr/>
            </p:nvSpPr>
            <p:spPr bwMode="auto">
              <a:xfrm>
                <a:off x="5428" y="62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4" name="AutoShape 22"/>
              <p:cNvSpPr>
                <a:spLocks noChangeArrowheads="1"/>
              </p:cNvSpPr>
              <p:nvPr/>
            </p:nvSpPr>
            <p:spPr bwMode="auto">
              <a:xfrm>
                <a:off x="5428" y="91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5" name="AutoShape 23"/>
              <p:cNvSpPr>
                <a:spLocks noChangeArrowheads="1"/>
              </p:cNvSpPr>
              <p:nvPr/>
            </p:nvSpPr>
            <p:spPr bwMode="auto">
              <a:xfrm>
                <a:off x="5428" y="1204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6" name="AutoShape 24"/>
              <p:cNvSpPr>
                <a:spLocks noChangeArrowheads="1"/>
              </p:cNvSpPr>
              <p:nvPr/>
            </p:nvSpPr>
            <p:spPr bwMode="auto">
              <a:xfrm>
                <a:off x="5428" y="149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7" name="AutoShape 25"/>
              <p:cNvSpPr>
                <a:spLocks noChangeArrowheads="1"/>
              </p:cNvSpPr>
              <p:nvPr/>
            </p:nvSpPr>
            <p:spPr bwMode="auto">
              <a:xfrm>
                <a:off x="5428" y="178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8" name="AutoShape 26"/>
              <p:cNvSpPr>
                <a:spLocks noChangeArrowheads="1"/>
              </p:cNvSpPr>
              <p:nvPr/>
            </p:nvSpPr>
            <p:spPr bwMode="auto">
              <a:xfrm>
                <a:off x="5428" y="206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9" name="AutoShape 27"/>
              <p:cNvSpPr>
                <a:spLocks noChangeArrowheads="1"/>
              </p:cNvSpPr>
              <p:nvPr/>
            </p:nvSpPr>
            <p:spPr bwMode="auto">
              <a:xfrm>
                <a:off x="5428" y="235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0" name="AutoShape 28"/>
              <p:cNvSpPr>
                <a:spLocks noChangeArrowheads="1"/>
              </p:cNvSpPr>
              <p:nvPr/>
            </p:nvSpPr>
            <p:spPr bwMode="auto">
              <a:xfrm>
                <a:off x="5428" y="2644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1" name="AutoShape 29"/>
              <p:cNvSpPr>
                <a:spLocks noChangeArrowheads="1"/>
              </p:cNvSpPr>
              <p:nvPr/>
            </p:nvSpPr>
            <p:spPr bwMode="auto">
              <a:xfrm>
                <a:off x="5428" y="293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2" name="AutoShape 30"/>
              <p:cNvSpPr>
                <a:spLocks noChangeArrowheads="1"/>
              </p:cNvSpPr>
              <p:nvPr/>
            </p:nvSpPr>
            <p:spPr bwMode="auto">
              <a:xfrm>
                <a:off x="5428" y="322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3" name="AutoShape 31"/>
              <p:cNvSpPr>
                <a:spLocks noChangeArrowheads="1"/>
              </p:cNvSpPr>
              <p:nvPr/>
            </p:nvSpPr>
            <p:spPr bwMode="auto">
              <a:xfrm>
                <a:off x="5428" y="350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4" name="AutoShape 32"/>
              <p:cNvSpPr>
                <a:spLocks noChangeArrowheads="1"/>
              </p:cNvSpPr>
              <p:nvPr/>
            </p:nvSpPr>
            <p:spPr bwMode="auto">
              <a:xfrm>
                <a:off x="5428" y="379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3345" name="Rectangle 3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46" name="Rectangle 3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47" name="Rectangle 35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48" name="Rectangle 3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49" name="Rectangle 3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60D9D8E-3BCF-4CC5-841E-4DFEC58970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36CCC-715B-4FC1-9CF3-ED2EA19D078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8755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95557C-5490-4CAB-B860-BFDD44F9D5B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842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0F69BD-ED89-4611-9A23-63ABF3E2CE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7041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7C168A-82BB-4267-8B78-FD4C99BA8AD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7580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041FE3-2A5A-4BE4-83EC-3F4C79E6BD9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891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4CAAA-558E-45E5-BEC4-CEDD070CFEB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060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651FA0-E143-4A49-A5D1-9F48A92E492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8988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0C3131-BE41-4C65-9310-EDE3F9F2730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435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DDBA8C-66CC-4A93-AAAF-858EEAFE06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33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88E7EC-E9DA-400D-AC01-CABF0C2030D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56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10196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82550" y="82550"/>
            <a:ext cx="8978900" cy="6540500"/>
            <a:chOff x="52" y="52"/>
            <a:chExt cx="5656" cy="4120"/>
          </a:xfrm>
        </p:grpSpPr>
        <p:grpSp>
          <p:nvGrpSpPr>
            <p:cNvPr id="12291" name="Group 3"/>
            <p:cNvGrpSpPr>
              <a:grpSpLocks/>
            </p:cNvGrpSpPr>
            <p:nvPr/>
          </p:nvGrpSpPr>
          <p:grpSpPr bwMode="auto">
            <a:xfrm>
              <a:off x="52" y="52"/>
              <a:ext cx="280" cy="4120"/>
              <a:chOff x="52" y="52"/>
              <a:chExt cx="280" cy="4120"/>
            </a:xfrm>
          </p:grpSpPr>
          <p:sp>
            <p:nvSpPr>
              <p:cNvPr id="12292" name="AutoShape 4"/>
              <p:cNvSpPr>
                <a:spLocks noChangeArrowheads="1"/>
              </p:cNvSpPr>
              <p:nvPr/>
            </p:nvSpPr>
            <p:spPr bwMode="auto">
              <a:xfrm>
                <a:off x="52" y="5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3" name="AutoShape 5"/>
              <p:cNvSpPr>
                <a:spLocks noChangeArrowheads="1"/>
              </p:cNvSpPr>
              <p:nvPr/>
            </p:nvSpPr>
            <p:spPr bwMode="auto">
              <a:xfrm>
                <a:off x="52" y="34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4" name="AutoShape 6"/>
              <p:cNvSpPr>
                <a:spLocks noChangeArrowheads="1"/>
              </p:cNvSpPr>
              <p:nvPr/>
            </p:nvSpPr>
            <p:spPr bwMode="auto">
              <a:xfrm>
                <a:off x="52" y="62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5" name="AutoShape 7"/>
              <p:cNvSpPr>
                <a:spLocks noChangeArrowheads="1"/>
              </p:cNvSpPr>
              <p:nvPr/>
            </p:nvSpPr>
            <p:spPr bwMode="auto">
              <a:xfrm>
                <a:off x="52" y="91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6" name="AutoShape 8"/>
              <p:cNvSpPr>
                <a:spLocks noChangeArrowheads="1"/>
              </p:cNvSpPr>
              <p:nvPr/>
            </p:nvSpPr>
            <p:spPr bwMode="auto">
              <a:xfrm>
                <a:off x="52" y="1204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7" name="AutoShape 9"/>
              <p:cNvSpPr>
                <a:spLocks noChangeArrowheads="1"/>
              </p:cNvSpPr>
              <p:nvPr/>
            </p:nvSpPr>
            <p:spPr bwMode="auto">
              <a:xfrm>
                <a:off x="52" y="149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8" name="AutoShape 10"/>
              <p:cNvSpPr>
                <a:spLocks noChangeArrowheads="1"/>
              </p:cNvSpPr>
              <p:nvPr/>
            </p:nvSpPr>
            <p:spPr bwMode="auto">
              <a:xfrm>
                <a:off x="52" y="178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9" name="AutoShape 11"/>
              <p:cNvSpPr>
                <a:spLocks noChangeArrowheads="1"/>
              </p:cNvSpPr>
              <p:nvPr/>
            </p:nvSpPr>
            <p:spPr bwMode="auto">
              <a:xfrm>
                <a:off x="52" y="206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0" name="AutoShape 12"/>
              <p:cNvSpPr>
                <a:spLocks noChangeArrowheads="1"/>
              </p:cNvSpPr>
              <p:nvPr/>
            </p:nvSpPr>
            <p:spPr bwMode="auto">
              <a:xfrm>
                <a:off x="52" y="235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1" name="AutoShape 13"/>
              <p:cNvSpPr>
                <a:spLocks noChangeArrowheads="1"/>
              </p:cNvSpPr>
              <p:nvPr/>
            </p:nvSpPr>
            <p:spPr bwMode="auto">
              <a:xfrm>
                <a:off x="52" y="2644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2" name="AutoShape 14"/>
              <p:cNvSpPr>
                <a:spLocks noChangeArrowheads="1"/>
              </p:cNvSpPr>
              <p:nvPr/>
            </p:nvSpPr>
            <p:spPr bwMode="auto">
              <a:xfrm>
                <a:off x="52" y="293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3" name="AutoShape 15"/>
              <p:cNvSpPr>
                <a:spLocks noChangeArrowheads="1"/>
              </p:cNvSpPr>
              <p:nvPr/>
            </p:nvSpPr>
            <p:spPr bwMode="auto">
              <a:xfrm>
                <a:off x="52" y="322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4" name="AutoShape 16"/>
              <p:cNvSpPr>
                <a:spLocks noChangeArrowheads="1"/>
              </p:cNvSpPr>
              <p:nvPr/>
            </p:nvSpPr>
            <p:spPr bwMode="auto">
              <a:xfrm>
                <a:off x="52" y="350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5" name="AutoShape 17"/>
              <p:cNvSpPr>
                <a:spLocks noChangeArrowheads="1"/>
              </p:cNvSpPr>
              <p:nvPr/>
            </p:nvSpPr>
            <p:spPr bwMode="auto">
              <a:xfrm>
                <a:off x="52" y="379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306" name="Group 18"/>
            <p:cNvGrpSpPr>
              <a:grpSpLocks/>
            </p:cNvGrpSpPr>
            <p:nvPr/>
          </p:nvGrpSpPr>
          <p:grpSpPr bwMode="auto">
            <a:xfrm>
              <a:off x="5428" y="52"/>
              <a:ext cx="280" cy="4120"/>
              <a:chOff x="5428" y="52"/>
              <a:chExt cx="280" cy="4120"/>
            </a:xfrm>
          </p:grpSpPr>
          <p:sp>
            <p:nvSpPr>
              <p:cNvPr id="12307" name="AutoShape 19"/>
              <p:cNvSpPr>
                <a:spLocks noChangeArrowheads="1"/>
              </p:cNvSpPr>
              <p:nvPr/>
            </p:nvSpPr>
            <p:spPr bwMode="auto">
              <a:xfrm>
                <a:off x="5428" y="5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8" name="AutoShape 20"/>
              <p:cNvSpPr>
                <a:spLocks noChangeArrowheads="1"/>
              </p:cNvSpPr>
              <p:nvPr/>
            </p:nvSpPr>
            <p:spPr bwMode="auto">
              <a:xfrm>
                <a:off x="5428" y="34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9" name="AutoShape 21"/>
              <p:cNvSpPr>
                <a:spLocks noChangeArrowheads="1"/>
              </p:cNvSpPr>
              <p:nvPr/>
            </p:nvSpPr>
            <p:spPr bwMode="auto">
              <a:xfrm>
                <a:off x="5428" y="62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0" name="AutoShape 22"/>
              <p:cNvSpPr>
                <a:spLocks noChangeArrowheads="1"/>
              </p:cNvSpPr>
              <p:nvPr/>
            </p:nvSpPr>
            <p:spPr bwMode="auto">
              <a:xfrm>
                <a:off x="5428" y="91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1" name="AutoShape 23"/>
              <p:cNvSpPr>
                <a:spLocks noChangeArrowheads="1"/>
              </p:cNvSpPr>
              <p:nvPr/>
            </p:nvSpPr>
            <p:spPr bwMode="auto">
              <a:xfrm>
                <a:off x="5428" y="1204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2" name="AutoShape 24"/>
              <p:cNvSpPr>
                <a:spLocks noChangeArrowheads="1"/>
              </p:cNvSpPr>
              <p:nvPr/>
            </p:nvSpPr>
            <p:spPr bwMode="auto">
              <a:xfrm>
                <a:off x="5428" y="149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3" name="AutoShape 25"/>
              <p:cNvSpPr>
                <a:spLocks noChangeArrowheads="1"/>
              </p:cNvSpPr>
              <p:nvPr/>
            </p:nvSpPr>
            <p:spPr bwMode="auto">
              <a:xfrm>
                <a:off x="5428" y="178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4" name="AutoShape 26"/>
              <p:cNvSpPr>
                <a:spLocks noChangeArrowheads="1"/>
              </p:cNvSpPr>
              <p:nvPr/>
            </p:nvSpPr>
            <p:spPr bwMode="auto">
              <a:xfrm>
                <a:off x="5428" y="206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5" name="AutoShape 27"/>
              <p:cNvSpPr>
                <a:spLocks noChangeArrowheads="1"/>
              </p:cNvSpPr>
              <p:nvPr/>
            </p:nvSpPr>
            <p:spPr bwMode="auto">
              <a:xfrm>
                <a:off x="5428" y="235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6" name="AutoShape 28"/>
              <p:cNvSpPr>
                <a:spLocks noChangeArrowheads="1"/>
              </p:cNvSpPr>
              <p:nvPr/>
            </p:nvSpPr>
            <p:spPr bwMode="auto">
              <a:xfrm>
                <a:off x="5428" y="2644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7" name="AutoShape 29"/>
              <p:cNvSpPr>
                <a:spLocks noChangeArrowheads="1"/>
              </p:cNvSpPr>
              <p:nvPr/>
            </p:nvSpPr>
            <p:spPr bwMode="auto">
              <a:xfrm>
                <a:off x="5428" y="2932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8" name="AutoShape 30"/>
              <p:cNvSpPr>
                <a:spLocks noChangeArrowheads="1"/>
              </p:cNvSpPr>
              <p:nvPr/>
            </p:nvSpPr>
            <p:spPr bwMode="auto">
              <a:xfrm>
                <a:off x="5428" y="3220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9" name="AutoShape 31"/>
              <p:cNvSpPr>
                <a:spLocks noChangeArrowheads="1"/>
              </p:cNvSpPr>
              <p:nvPr/>
            </p:nvSpPr>
            <p:spPr bwMode="auto">
              <a:xfrm>
                <a:off x="5428" y="3508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0" name="AutoShape 32"/>
              <p:cNvSpPr>
                <a:spLocks noChangeArrowheads="1"/>
              </p:cNvSpPr>
              <p:nvPr/>
            </p:nvSpPr>
            <p:spPr bwMode="auto">
              <a:xfrm>
                <a:off x="5428" y="3796"/>
                <a:ext cx="280" cy="376"/>
              </a:xfrm>
              <a:prstGeom prst="parallelogram">
                <a:avLst>
                  <a:gd name="adj" fmla="val 42852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2321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322" name="Rectangle 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323" name="Rectangle 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24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54F2A61-D8A5-48FE-892C-21006E07D82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32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r>
              <a:rPr lang="en-US" altLang="en-US"/>
              <a:t>Making Connections </a:t>
            </a:r>
            <a:br>
              <a:rPr lang="en-US" altLang="en-US"/>
            </a:br>
            <a:r>
              <a:rPr lang="en-US" altLang="en-US"/>
              <a:t>through Station Activities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Sue Barnes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Sodus Central </a:t>
            </a:r>
            <a:r>
              <a:rPr lang="en-US" altLang="en-US" sz="2400" dirty="0" smtClean="0"/>
              <a:t>Schools - retired</a:t>
            </a:r>
            <a:endParaRPr lang="en-US" altLang="en-US" sz="2400" dirty="0"/>
          </a:p>
          <a:p>
            <a:pPr>
              <a:lnSpc>
                <a:spcPct val="90000"/>
              </a:lnSpc>
            </a:pPr>
            <a:r>
              <a:rPr lang="en-US" altLang="en-US" sz="2400" dirty="0" smtClean="0"/>
              <a:t>sbarnes221@gmail.com</a:t>
            </a:r>
            <a:endParaRPr lang="en-US" altLang="en-US" sz="2400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24000" y="2895600"/>
            <a:ext cx="5715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600" dirty="0"/>
              <a:t>NYSAFLT</a:t>
            </a:r>
          </a:p>
          <a:p>
            <a:pPr algn="ctr"/>
            <a:r>
              <a:rPr lang="en-US" altLang="en-US" sz="3600" dirty="0"/>
              <a:t> </a:t>
            </a:r>
            <a:r>
              <a:rPr lang="en-US" altLang="en-US" sz="3600" dirty="0" smtClean="0"/>
              <a:t>2015 </a:t>
            </a:r>
            <a:r>
              <a:rPr lang="en-US" altLang="en-US" sz="3600" dirty="0"/>
              <a:t>Rochester Regional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/>
              <a:t>Things to consider: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z="2800"/>
              <a:t>Student movement from station to station</a:t>
            </a:r>
          </a:p>
          <a:p>
            <a:pPr>
              <a:lnSpc>
                <a:spcPct val="150000"/>
              </a:lnSpc>
            </a:pPr>
            <a:r>
              <a:rPr lang="en-US" altLang="en-US" sz="2800"/>
              <a:t>Management of group behavior</a:t>
            </a:r>
          </a:p>
          <a:p>
            <a:pPr>
              <a:lnSpc>
                <a:spcPct val="150000"/>
              </a:lnSpc>
            </a:pPr>
            <a:r>
              <a:rPr lang="en-US" altLang="en-US" sz="2800"/>
              <a:t>Clear, concise directions for each task</a:t>
            </a:r>
          </a:p>
          <a:p>
            <a:pPr>
              <a:lnSpc>
                <a:spcPct val="150000"/>
              </a:lnSpc>
            </a:pPr>
            <a:r>
              <a:rPr lang="en-US" altLang="en-US" sz="2800"/>
              <a:t>Time allotted to each station, for all station activities</a:t>
            </a:r>
          </a:p>
          <a:p>
            <a:pPr>
              <a:lnSpc>
                <a:spcPct val="150000"/>
              </a:lnSpc>
            </a:pPr>
            <a:r>
              <a:rPr lang="en-US" altLang="en-US" sz="2800"/>
              <a:t>Collection/assessment of work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Potential types of activities; </a:t>
            </a:r>
            <a:br>
              <a:rPr lang="en-US" altLang="en-US" sz="3200"/>
            </a:br>
            <a:r>
              <a:rPr lang="en-US" altLang="en-US" sz="3200"/>
              <a:t>many activities overlap &amp; address a variety of skills and language development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dirty="0"/>
              <a:t>Partner reading/listening</a:t>
            </a:r>
          </a:p>
          <a:p>
            <a:r>
              <a:rPr lang="en-US" altLang="en-US" sz="2800" dirty="0"/>
              <a:t>Vocabulary </a:t>
            </a:r>
            <a:r>
              <a:rPr lang="en-US" altLang="en-US" sz="2800" dirty="0" smtClean="0"/>
              <a:t>development/practice </a:t>
            </a:r>
          </a:p>
          <a:p>
            <a:r>
              <a:rPr lang="en-US" altLang="en-US" sz="2800" dirty="0" smtClean="0"/>
              <a:t>Listening (students respond/answer)</a:t>
            </a:r>
            <a:endParaRPr lang="en-US" altLang="en-US" sz="2800" dirty="0"/>
          </a:p>
          <a:p>
            <a:r>
              <a:rPr lang="en-US" altLang="en-US" sz="2800" dirty="0"/>
              <a:t>Partner listening/speaking</a:t>
            </a:r>
          </a:p>
          <a:p>
            <a:r>
              <a:rPr lang="en-US" altLang="en-US" sz="2800" dirty="0"/>
              <a:t>Reading</a:t>
            </a:r>
          </a:p>
          <a:p>
            <a:r>
              <a:rPr lang="en-US" altLang="en-US" sz="2800" dirty="0"/>
              <a:t>Writing</a:t>
            </a:r>
          </a:p>
          <a:p>
            <a:r>
              <a:rPr lang="en-US" altLang="en-US" sz="2800" dirty="0"/>
              <a:t>Culture</a:t>
            </a:r>
          </a:p>
          <a:p>
            <a:r>
              <a:rPr lang="en-US" altLang="en-US" sz="2800" dirty="0"/>
              <a:t>Grammar skill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/>
              <a:t>Partner reading/listening activities: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7772400" cy="4114800"/>
          </a:xfrm>
        </p:spPr>
        <p:txBody>
          <a:bodyPr/>
          <a:lstStyle/>
          <a:p>
            <a:r>
              <a:rPr lang="en-US" altLang="en-US" sz="5400"/>
              <a:t>Picture/sentence activity </a:t>
            </a:r>
            <a:r>
              <a:rPr lang="en-US" altLang="en-US" sz="4000"/>
              <a:t>(Toni Johnson)    </a:t>
            </a:r>
          </a:p>
          <a:p>
            <a:r>
              <a:rPr lang="en-US" altLang="en-US" sz="5400"/>
              <a:t>Partner reading/ matching</a:t>
            </a:r>
          </a:p>
          <a:p>
            <a:pPr>
              <a:buFontTx/>
              <a:buNone/>
            </a:pPr>
            <a:r>
              <a:rPr lang="en-US" altLang="en-US" sz="2000"/>
              <a:t> </a:t>
            </a:r>
          </a:p>
          <a:p>
            <a:pPr>
              <a:buFontTx/>
              <a:buNone/>
            </a:pPr>
            <a:endParaRPr lang="en-US" altLang="en-US" sz="2000"/>
          </a:p>
          <a:p>
            <a:endParaRPr lang="en-US" altLang="en-US"/>
          </a:p>
          <a:p>
            <a:endParaRPr lang="en-US" altLang="en-US"/>
          </a:p>
          <a:p>
            <a:endParaRPr lang="en-US" altLang="en-US" sz="2000"/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" name="Picture 3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9774"/>
            <a:ext cx="3810000" cy="5406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9" name="Picture 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646384"/>
            <a:ext cx="3810000" cy="560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8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Vocabulary development activities: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Reciprocal learning</a:t>
            </a:r>
          </a:p>
          <a:p>
            <a:r>
              <a:rPr lang="en-US" altLang="en-US" dirty="0"/>
              <a:t>Bingo </a:t>
            </a:r>
          </a:p>
          <a:p>
            <a:r>
              <a:rPr lang="en-US" altLang="en-US" dirty="0" smtClean="0"/>
              <a:t>Matching</a:t>
            </a:r>
            <a:endParaRPr lang="en-US" altLang="en-US" dirty="0"/>
          </a:p>
          <a:p>
            <a:r>
              <a:rPr lang="en-US" altLang="en-US" dirty="0"/>
              <a:t>Partner study with study aides</a:t>
            </a:r>
          </a:p>
          <a:p>
            <a:r>
              <a:rPr lang="en-US" altLang="en-US" dirty="0"/>
              <a:t>Worksheets</a:t>
            </a:r>
          </a:p>
          <a:p>
            <a:r>
              <a:rPr lang="en-US" altLang="en-US" dirty="0"/>
              <a:t>Categorizing </a:t>
            </a:r>
          </a:p>
          <a:p>
            <a:r>
              <a:rPr lang="en-US" altLang="en-US" dirty="0"/>
              <a:t>Other vocabulary games</a:t>
            </a:r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5761038" y="31750"/>
            <a:ext cx="20666076" cy="679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24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Listening activities: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Authentic listening from internet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Recorded Proficiency/Regents passages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Music: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Put lyrics in order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Fill in blanks in lyrics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Indicate lines heard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Find examples of a grammar 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Partner listening/speaking activities: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4000"/>
              <a:t>Information gap</a:t>
            </a:r>
          </a:p>
          <a:p>
            <a:pPr>
              <a:lnSpc>
                <a:spcPct val="90000"/>
              </a:lnSpc>
            </a:pPr>
            <a:r>
              <a:rPr lang="en-US" altLang="en-US" sz="4000"/>
              <a:t>Guided conversations</a:t>
            </a:r>
          </a:p>
          <a:p>
            <a:pPr>
              <a:lnSpc>
                <a:spcPct val="90000"/>
              </a:lnSpc>
            </a:pPr>
            <a:r>
              <a:rPr lang="en-US" altLang="en-US" sz="4000"/>
              <a:t>Proficiency/Regents tasks</a:t>
            </a:r>
          </a:p>
          <a:p>
            <a:pPr>
              <a:lnSpc>
                <a:spcPct val="90000"/>
              </a:lnSpc>
            </a:pPr>
            <a:r>
              <a:rPr lang="en-US" altLang="en-US" sz="4000"/>
              <a:t>Interviewing</a:t>
            </a:r>
          </a:p>
          <a:p>
            <a:pPr>
              <a:lnSpc>
                <a:spcPct val="90000"/>
              </a:lnSpc>
            </a:pPr>
            <a:r>
              <a:rPr lang="en-US" altLang="en-US" sz="4000"/>
              <a:t>Open conversation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3810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609600"/>
            <a:ext cx="3810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368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activities: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Identifying unit vocabulary</a:t>
            </a:r>
          </a:p>
          <a:p>
            <a:r>
              <a:rPr lang="en-US" altLang="en-US"/>
              <a:t>Practicing highlighting strategies</a:t>
            </a:r>
          </a:p>
          <a:p>
            <a:r>
              <a:rPr lang="en-US" altLang="en-US"/>
              <a:t>Building skills – context clues, etc.</a:t>
            </a:r>
          </a:p>
          <a:p>
            <a:r>
              <a:rPr lang="en-US" altLang="en-US"/>
              <a:t>Reading for meaning</a:t>
            </a:r>
          </a:p>
          <a:p>
            <a:r>
              <a:rPr lang="en-US" altLang="en-US"/>
              <a:t>Finding key points</a:t>
            </a:r>
          </a:p>
          <a:p>
            <a:r>
              <a:rPr lang="en-US" altLang="en-US"/>
              <a:t>Realia/passages with multiple choice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Outcomes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KNOW – that stations include a variety of targeted, meaningful, standards based activities</a:t>
            </a:r>
          </a:p>
          <a:p>
            <a:r>
              <a:rPr lang="en-US" altLang="en-US"/>
              <a:t>UNDERSTAND – the value of using stations in the LOTE classroom</a:t>
            </a:r>
          </a:p>
          <a:p>
            <a:r>
              <a:rPr lang="en-US" altLang="en-US"/>
              <a:t>DO – brainstorm a set of station activities for a unit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activities: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Children’s books in the target language</a:t>
            </a:r>
          </a:p>
          <a:p>
            <a:r>
              <a:rPr lang="en-US" altLang="en-US"/>
              <a:t>Ads, magazines or newspapers</a:t>
            </a:r>
          </a:p>
          <a:p>
            <a:r>
              <a:rPr lang="en-US" altLang="en-US"/>
              <a:t>Articles of interest to students</a:t>
            </a:r>
          </a:p>
          <a:p>
            <a:r>
              <a:rPr lang="en-US" altLang="en-US"/>
              <a:t>Free reading</a:t>
            </a:r>
          </a:p>
          <a:p>
            <a:r>
              <a:rPr lang="en-US" altLang="en-US"/>
              <a:t>Drawing pictures based on a reading</a:t>
            </a:r>
          </a:p>
          <a:p>
            <a:r>
              <a:rPr lang="en-US" altLang="en-US"/>
              <a:t>Making diagrams or mind maps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altLang="en-US"/>
              <a:t>Writing activities: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114800"/>
          </a:xfrm>
        </p:spPr>
        <p:txBody>
          <a:bodyPr/>
          <a:lstStyle/>
          <a:p>
            <a:r>
              <a:rPr lang="en-US" altLang="en-US" sz="3000"/>
              <a:t>Brainstorming/pre writing activities</a:t>
            </a:r>
          </a:p>
          <a:p>
            <a:r>
              <a:rPr lang="en-US" altLang="en-US" sz="3000"/>
              <a:t>Journal entries</a:t>
            </a:r>
          </a:p>
          <a:p>
            <a:r>
              <a:rPr lang="en-US" altLang="en-US" sz="3000"/>
              <a:t>Cooperative compositions</a:t>
            </a:r>
          </a:p>
          <a:p>
            <a:r>
              <a:rPr lang="en-US" altLang="en-US" sz="3000"/>
              <a:t>Create a poem or song</a:t>
            </a:r>
          </a:p>
          <a:p>
            <a:r>
              <a:rPr lang="en-US" altLang="en-US" sz="3000"/>
              <a:t>Creating ads, etc.</a:t>
            </a:r>
          </a:p>
          <a:p>
            <a:r>
              <a:rPr lang="en-US" altLang="en-US" sz="3000"/>
              <a:t>Free writing</a:t>
            </a:r>
          </a:p>
          <a:p>
            <a:r>
              <a:rPr lang="en-US" altLang="en-US" sz="3000"/>
              <a:t>Persuasive letters – to principal, editor, etc.</a:t>
            </a:r>
          </a:p>
          <a:p>
            <a:r>
              <a:rPr lang="en-US" altLang="en-US" sz="3000"/>
              <a:t>Create a comic strip with dialogue</a:t>
            </a:r>
          </a:p>
          <a:p>
            <a:r>
              <a:rPr lang="en-US" altLang="en-US" sz="3000"/>
              <a:t>Regents/Proficiency tasks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Cultural understanding activities: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Reading passages – key points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Compare/contrast activities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Art – reaction to/understanding the background (Windows activity)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Simple craft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Create graphic organizers including pertinent information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Create posters/pictures that represent key ideas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Online activities using real life, current material</a:t>
            </a:r>
          </a:p>
          <a:p>
            <a:pPr>
              <a:lnSpc>
                <a:spcPct val="90000"/>
              </a:lnSpc>
            </a:pPr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7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457200"/>
            <a:ext cx="6308725" cy="598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55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Grammar skill development activities: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Reciprocal learning</a:t>
            </a:r>
          </a:p>
          <a:p>
            <a:r>
              <a:rPr lang="en-US" altLang="en-US"/>
              <a:t>Highlighting a grammar point in reading</a:t>
            </a:r>
          </a:p>
          <a:p>
            <a:r>
              <a:rPr lang="en-US" altLang="en-US"/>
              <a:t>Cut up sentences to mix/match</a:t>
            </a:r>
          </a:p>
          <a:p>
            <a:r>
              <a:rPr lang="en-US" altLang="en-US"/>
              <a:t>Color coded cards for pieces of a sentence</a:t>
            </a:r>
          </a:p>
          <a:p>
            <a:r>
              <a:rPr lang="en-US" altLang="en-US"/>
              <a:t>Worksheets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20578"/>
            <a:ext cx="3810000" cy="4994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923558"/>
            <a:ext cx="3810000" cy="4562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6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Time for you: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altLang="en-US"/>
              <a:t>Create a list of activities that you </a:t>
            </a:r>
          </a:p>
          <a:p>
            <a:pPr algn="ctr">
              <a:buFontTx/>
              <a:buNone/>
            </a:pPr>
            <a:r>
              <a:rPr lang="en-US" altLang="en-US"/>
              <a:t>already have developed</a:t>
            </a:r>
          </a:p>
          <a:p>
            <a:pPr algn="ctr">
              <a:buFontTx/>
              <a:buNone/>
            </a:pPr>
            <a:r>
              <a:rPr lang="en-US" altLang="en-US">
                <a:solidFill>
                  <a:schemeClr val="accent1"/>
                </a:solidFill>
              </a:rPr>
              <a:t>OR </a:t>
            </a:r>
          </a:p>
          <a:p>
            <a:pPr algn="ctr">
              <a:buFontTx/>
              <a:buNone/>
            </a:pPr>
            <a:r>
              <a:rPr lang="en-US" altLang="en-US"/>
              <a:t>Brainstorm possible station </a:t>
            </a:r>
          </a:p>
          <a:p>
            <a:pPr algn="ctr">
              <a:buFontTx/>
              <a:buNone/>
            </a:pPr>
            <a:r>
              <a:rPr lang="en-US" altLang="en-US"/>
              <a:t>activities for a unit </a:t>
            </a:r>
            <a:endParaRPr lang="en-US" altLang="en-US">
              <a:solidFill>
                <a:schemeClr val="accent1"/>
              </a:solidFill>
            </a:endParaRPr>
          </a:p>
          <a:p>
            <a:pPr algn="ctr">
              <a:buFontTx/>
              <a:buNone/>
            </a:pPr>
            <a:r>
              <a:rPr lang="en-US" altLang="en-US">
                <a:solidFill>
                  <a:schemeClr val="accent1"/>
                </a:solidFill>
              </a:rPr>
              <a:t>OR</a:t>
            </a:r>
          </a:p>
          <a:p>
            <a:pPr algn="ctr">
              <a:buFontTx/>
              <a:buNone/>
            </a:pPr>
            <a:r>
              <a:rPr lang="en-US" altLang="en-US"/>
              <a:t>Share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676400"/>
          </a:xfrm>
        </p:spPr>
        <p:txBody>
          <a:bodyPr/>
          <a:lstStyle/>
          <a:p>
            <a:r>
              <a:rPr lang="en-US" altLang="en-US" sz="7200"/>
              <a:t>Station activities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62000" y="2514600"/>
            <a:ext cx="74072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600"/>
              <a:t>Are a set of teacher developed, connected activities that allow students </a:t>
            </a:r>
          </a:p>
          <a:p>
            <a:pPr algn="ctr"/>
            <a:r>
              <a:rPr lang="en-US" altLang="en-US" sz="3600"/>
              <a:t>to move from station to station, completing one activity </a:t>
            </a:r>
          </a:p>
          <a:p>
            <a:pPr algn="ctr"/>
            <a:r>
              <a:rPr lang="en-US" altLang="en-US" sz="3600"/>
              <a:t>at each station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/>
              <a:t>Why use station activities </a:t>
            </a:r>
            <a:br>
              <a:rPr lang="en-US" altLang="en-US" sz="4800"/>
            </a:br>
            <a:r>
              <a:rPr lang="en-US" altLang="en-US" sz="4800"/>
              <a:t>in the LOTE classroom?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648200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en-US"/>
              <a:t>Station activities:</a:t>
            </a:r>
          </a:p>
          <a:p>
            <a:pPr lvl="1">
              <a:lnSpc>
                <a:spcPct val="150000"/>
              </a:lnSpc>
            </a:pPr>
            <a:r>
              <a:rPr lang="en-US" altLang="en-US"/>
              <a:t>Address standards</a:t>
            </a:r>
          </a:p>
          <a:p>
            <a:pPr lvl="1">
              <a:lnSpc>
                <a:spcPct val="150000"/>
              </a:lnSpc>
            </a:pPr>
            <a:r>
              <a:rPr lang="en-US" altLang="en-US"/>
              <a:t>Because they are student centered, they engage students in the learning process</a:t>
            </a:r>
          </a:p>
          <a:p>
            <a:pPr lvl="1">
              <a:lnSpc>
                <a:spcPct val="150000"/>
              </a:lnSpc>
            </a:pPr>
            <a:r>
              <a:rPr lang="en-US" altLang="en-US"/>
              <a:t>Support skill development</a:t>
            </a:r>
          </a:p>
          <a:p>
            <a:pPr lvl="1">
              <a:lnSpc>
                <a:spcPct val="150000"/>
              </a:lnSpc>
            </a:pPr>
            <a:r>
              <a:rPr lang="en-US" altLang="en-US"/>
              <a:t>Support vocabulary acquisition</a:t>
            </a:r>
          </a:p>
          <a:p>
            <a:pPr>
              <a:lnSpc>
                <a:spcPct val="150000"/>
              </a:lnSpc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7772400" cy="5638800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altLang="en-US"/>
              <a:t>Build cultural understanding</a:t>
            </a:r>
          </a:p>
          <a:p>
            <a:pPr lvl="1">
              <a:lnSpc>
                <a:spcPct val="150000"/>
              </a:lnSpc>
            </a:pPr>
            <a:r>
              <a:rPr lang="en-US" altLang="en-US"/>
              <a:t>Connect students with each other and the content </a:t>
            </a:r>
          </a:p>
          <a:p>
            <a:pPr lvl="1">
              <a:lnSpc>
                <a:spcPct val="150000"/>
              </a:lnSpc>
            </a:pPr>
            <a:r>
              <a:rPr lang="en-US" altLang="en-US"/>
              <a:t>Provide a change from teacher directed activities</a:t>
            </a:r>
          </a:p>
          <a:p>
            <a:pPr lvl="1">
              <a:lnSpc>
                <a:spcPct val="150000"/>
              </a:lnSpc>
            </a:pPr>
            <a:r>
              <a:rPr lang="en-US" altLang="en-US"/>
              <a:t>Extend learning</a:t>
            </a:r>
          </a:p>
          <a:p>
            <a:pPr lvl="1">
              <a:lnSpc>
                <a:spcPct val="150000"/>
              </a:lnSpc>
            </a:pPr>
            <a:r>
              <a:rPr lang="en-US" altLang="en-US"/>
              <a:t>Explore student interests</a:t>
            </a:r>
          </a:p>
          <a:p>
            <a:pPr lvl="1">
              <a:lnSpc>
                <a:spcPct val="150000"/>
              </a:lnSpc>
            </a:pPr>
            <a:r>
              <a:rPr lang="en-US" altLang="en-US"/>
              <a:t>Connect to life experiences and the real world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"/>
            <a:ext cx="7772400" cy="5638800"/>
          </a:xfrm>
        </p:spPr>
        <p:txBody>
          <a:bodyPr/>
          <a:lstStyle/>
          <a:p>
            <a:pPr lvl="1">
              <a:lnSpc>
                <a:spcPct val="125000"/>
              </a:lnSpc>
            </a:pPr>
            <a:r>
              <a:rPr lang="en-US" altLang="en-US" dirty="0"/>
              <a:t>Provide opportunities for students to take responsibility for their learning &amp; understanding</a:t>
            </a:r>
          </a:p>
          <a:p>
            <a:pPr lvl="1">
              <a:lnSpc>
                <a:spcPct val="125000"/>
              </a:lnSpc>
            </a:pPr>
            <a:r>
              <a:rPr lang="en-US" altLang="en-US" dirty="0"/>
              <a:t>Provide opportunities to develop student independence</a:t>
            </a:r>
          </a:p>
          <a:p>
            <a:pPr lvl="1">
              <a:lnSpc>
                <a:spcPct val="125000"/>
              </a:lnSpc>
            </a:pPr>
            <a:r>
              <a:rPr lang="en-US" altLang="en-US" dirty="0"/>
              <a:t>Build a sense of success &amp; confidence</a:t>
            </a:r>
          </a:p>
          <a:p>
            <a:pPr lvl="1">
              <a:lnSpc>
                <a:spcPct val="125000"/>
              </a:lnSpc>
            </a:pPr>
            <a:r>
              <a:rPr lang="en-US" altLang="en-US" dirty="0"/>
              <a:t>Provide opportunities to develop group work skills</a:t>
            </a:r>
          </a:p>
          <a:p>
            <a:pPr lvl="1">
              <a:lnSpc>
                <a:spcPct val="125000"/>
              </a:lnSpc>
            </a:pPr>
            <a:r>
              <a:rPr lang="en-US" altLang="en-US" dirty="0"/>
              <a:t>Provide opportunities for student movement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6000" dirty="0"/>
              <a:t>Station activities can and should be designed to address different learning styles, modalities and intelligences.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Station activities allow the teacher: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altLang="en-US" sz="3200" dirty="0"/>
              <a:t>to facilitate student learning</a:t>
            </a:r>
          </a:p>
          <a:p>
            <a:pPr lvl="1">
              <a:lnSpc>
                <a:spcPct val="150000"/>
              </a:lnSpc>
            </a:pPr>
            <a:r>
              <a:rPr lang="en-US" altLang="en-US" sz="3200" dirty="0"/>
              <a:t>to observe student strengths &amp; weaknesses</a:t>
            </a:r>
          </a:p>
          <a:p>
            <a:pPr lvl="1">
              <a:lnSpc>
                <a:spcPct val="150000"/>
              </a:lnSpc>
            </a:pPr>
            <a:r>
              <a:rPr lang="en-US" altLang="en-US" sz="3200" dirty="0"/>
              <a:t>To </a:t>
            </a:r>
            <a:r>
              <a:rPr lang="en-US" altLang="en-US" sz="3200" dirty="0" smtClean="0"/>
              <a:t>lead </a:t>
            </a:r>
            <a:r>
              <a:rPr lang="en-US" altLang="en-US" sz="3200" dirty="0"/>
              <a:t>focused, supported skill development </a:t>
            </a:r>
            <a:r>
              <a:rPr lang="en-US" altLang="en-US" sz="3200" dirty="0" smtClean="0"/>
              <a:t>activities at stations</a:t>
            </a:r>
            <a:endParaRPr lang="en-US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algn="l"/>
            <a:r>
              <a:rPr lang="en-US" altLang="en-US"/>
              <a:t>Things to consider: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z="2600"/>
              <a:t>Goal for each station (a targeted, meaningful standards based activity)</a:t>
            </a:r>
          </a:p>
          <a:p>
            <a:pPr>
              <a:lnSpc>
                <a:spcPct val="150000"/>
              </a:lnSpc>
            </a:pPr>
            <a:r>
              <a:rPr lang="en-US" altLang="en-US" sz="2600"/>
              <a:t>Position in unit</a:t>
            </a:r>
          </a:p>
          <a:p>
            <a:pPr>
              <a:lnSpc>
                <a:spcPct val="150000"/>
              </a:lnSpc>
            </a:pPr>
            <a:r>
              <a:rPr lang="en-US" altLang="en-US" sz="2600"/>
              <a:t>Students previous experience with station activities</a:t>
            </a:r>
          </a:p>
          <a:p>
            <a:pPr>
              <a:lnSpc>
                <a:spcPct val="150000"/>
              </a:lnSpc>
            </a:pPr>
            <a:r>
              <a:rPr lang="en-US" altLang="en-US" sz="2600"/>
              <a:t>Formation of groups</a:t>
            </a:r>
          </a:p>
          <a:p>
            <a:pPr>
              <a:lnSpc>
                <a:spcPct val="150000"/>
              </a:lnSpc>
            </a:pPr>
            <a:r>
              <a:rPr lang="en-US" altLang="en-US" sz="2600"/>
              <a:t>Arrangement of physical space</a:t>
            </a:r>
          </a:p>
          <a:p>
            <a:pPr>
              <a:lnSpc>
                <a:spcPct val="150000"/>
              </a:lnSpc>
            </a:pPr>
            <a:r>
              <a:rPr lang="en-US" altLang="en-US" sz="2600"/>
              <a:t>Choosing and managing materials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COL">
  <a:themeElements>
    <a:clrScheme name="WATERCOL 1">
      <a:dk1>
        <a:srgbClr val="009688"/>
      </a:dk1>
      <a:lt1>
        <a:srgbClr val="FCFEB9"/>
      </a:lt1>
      <a:dk2>
        <a:srgbClr val="618FFD"/>
      </a:dk2>
      <a:lt2>
        <a:srgbClr val="E5405D"/>
      </a:lt2>
      <a:accent1>
        <a:srgbClr val="FF5008"/>
      </a:accent1>
      <a:accent2>
        <a:srgbClr val="EAEC5E"/>
      </a:accent2>
      <a:accent3>
        <a:srgbClr val="FDFED9"/>
      </a:accent3>
      <a:accent4>
        <a:srgbClr val="007F73"/>
      </a:accent4>
      <a:accent5>
        <a:srgbClr val="FFB3AA"/>
      </a:accent5>
      <a:accent6>
        <a:srgbClr val="D4D654"/>
      </a:accent6>
      <a:hlink>
        <a:srgbClr val="F95AB7"/>
      </a:hlink>
      <a:folHlink>
        <a:srgbClr val="FFFFFF"/>
      </a:folHlink>
    </a:clrScheme>
    <a:fontScheme name="WATERCO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WATERCOL 1">
        <a:dk1>
          <a:srgbClr val="009688"/>
        </a:dk1>
        <a:lt1>
          <a:srgbClr val="FCFEB9"/>
        </a:lt1>
        <a:dk2>
          <a:srgbClr val="618FFD"/>
        </a:dk2>
        <a:lt2>
          <a:srgbClr val="E5405D"/>
        </a:lt2>
        <a:accent1>
          <a:srgbClr val="FF5008"/>
        </a:accent1>
        <a:accent2>
          <a:srgbClr val="EAEC5E"/>
        </a:accent2>
        <a:accent3>
          <a:srgbClr val="FDFED9"/>
        </a:accent3>
        <a:accent4>
          <a:srgbClr val="007F73"/>
        </a:accent4>
        <a:accent5>
          <a:srgbClr val="FFB3AA"/>
        </a:accent5>
        <a:accent6>
          <a:srgbClr val="D4D654"/>
        </a:accent6>
        <a:hlink>
          <a:srgbClr val="F95AB7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COL 2">
        <a:dk1>
          <a:srgbClr val="009688"/>
        </a:dk1>
        <a:lt1>
          <a:srgbClr val="FEFFDC"/>
        </a:lt1>
        <a:dk2>
          <a:srgbClr val="3365FB"/>
        </a:dk2>
        <a:lt2>
          <a:srgbClr val="E5405D"/>
        </a:lt2>
        <a:accent1>
          <a:srgbClr val="FF5008"/>
        </a:accent1>
        <a:accent2>
          <a:srgbClr val="EAEC5E"/>
        </a:accent2>
        <a:accent3>
          <a:srgbClr val="FEFFEB"/>
        </a:accent3>
        <a:accent4>
          <a:srgbClr val="007F73"/>
        </a:accent4>
        <a:accent5>
          <a:srgbClr val="FFB3AA"/>
        </a:accent5>
        <a:accent6>
          <a:srgbClr val="D4D654"/>
        </a:accent6>
        <a:hlink>
          <a:srgbClr val="F95AB7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COL 3">
        <a:dk1>
          <a:srgbClr val="000000"/>
        </a:dk1>
        <a:lt1>
          <a:srgbClr val="FFFFFF"/>
        </a:lt1>
        <a:dk2>
          <a:srgbClr val="232323"/>
        </a:dk2>
        <a:lt2>
          <a:srgbClr val="CECECE"/>
        </a:lt2>
        <a:accent1>
          <a:srgbClr val="919191"/>
        </a:accent1>
        <a:accent2>
          <a:srgbClr val="676767"/>
        </a:accent2>
        <a:accent3>
          <a:srgbClr val="FFFFFF"/>
        </a:accent3>
        <a:accent4>
          <a:srgbClr val="000000"/>
        </a:accent4>
        <a:accent5>
          <a:srgbClr val="C7C7C7"/>
        </a:accent5>
        <a:accent6>
          <a:srgbClr val="5D5D5D"/>
        </a:accent6>
        <a:hlink>
          <a:srgbClr val="DADADA"/>
        </a:hlink>
        <a:folHlink>
          <a:srgbClr val="47474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WATERCOL</Template>
  <TotalTime>1176</TotalTime>
  <Words>583</Words>
  <Application>Microsoft Office PowerPoint</Application>
  <PresentationFormat>On-screen Show (4:3)</PresentationFormat>
  <Paragraphs>134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WATERCOL</vt:lpstr>
      <vt:lpstr>Making Connections  through Station Activities</vt:lpstr>
      <vt:lpstr>Outcomes</vt:lpstr>
      <vt:lpstr>Station activities</vt:lpstr>
      <vt:lpstr>Why use station activities  in the LOTE classroom?</vt:lpstr>
      <vt:lpstr>PowerPoint Presentation</vt:lpstr>
      <vt:lpstr>PowerPoint Presentation</vt:lpstr>
      <vt:lpstr>PowerPoint Presentation</vt:lpstr>
      <vt:lpstr>Station activities allow the teacher:</vt:lpstr>
      <vt:lpstr>Things to consider:</vt:lpstr>
      <vt:lpstr>Things to consider:</vt:lpstr>
      <vt:lpstr>Potential types of activities;  many activities overlap &amp; address a variety of skills and language development</vt:lpstr>
      <vt:lpstr>Partner reading/listening activities:</vt:lpstr>
      <vt:lpstr>PowerPoint Presentation</vt:lpstr>
      <vt:lpstr>Vocabulary development activities:</vt:lpstr>
      <vt:lpstr>PowerPoint Presentation</vt:lpstr>
      <vt:lpstr>Listening activities:</vt:lpstr>
      <vt:lpstr>Partner listening/speaking activities:</vt:lpstr>
      <vt:lpstr>PowerPoint Presentation</vt:lpstr>
      <vt:lpstr>Reading activities:</vt:lpstr>
      <vt:lpstr>Reading activities:</vt:lpstr>
      <vt:lpstr>Writing activities:</vt:lpstr>
      <vt:lpstr>Cultural understanding activities:</vt:lpstr>
      <vt:lpstr>PowerPoint Presentation</vt:lpstr>
      <vt:lpstr>Grammar skill development activities:</vt:lpstr>
      <vt:lpstr>PowerPoint Presentation</vt:lpstr>
      <vt:lpstr>Time for you: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Connections  through Station Activities</dc:title>
  <dc:creator>sb</dc:creator>
  <cp:lastModifiedBy>SBarnes</cp:lastModifiedBy>
  <cp:revision>92</cp:revision>
  <cp:lastPrinted>2015-03-07T04:23:24Z</cp:lastPrinted>
  <dcterms:created xsi:type="dcterms:W3CDTF">2008-08-02T22:20:36Z</dcterms:created>
  <dcterms:modified xsi:type="dcterms:W3CDTF">2015-03-07T05:39:49Z</dcterms:modified>
</cp:coreProperties>
</file>